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sldIdLst>
    <p:sldId id="256" r:id="rId5"/>
    <p:sldId id="257" r:id="rId6"/>
    <p:sldId id="258" r:id="rId7"/>
    <p:sldId id="259" r:id="rId8"/>
    <p:sldId id="263" r:id="rId9"/>
    <p:sldId id="261" r:id="rId10"/>
    <p:sldId id="26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2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EA59AE-BBFA-4680-961F-B73D2EA87913}" type="datetimeFigureOut">
              <a:rPr lang="en-GB" smtClean="0"/>
              <a:t>12/06/2020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4D4ECF-F432-408A-B6BC-BD7B85B95EE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83574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4D4ECF-F432-408A-B6BC-BD7B85B95EE9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20799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4D4ECF-F432-408A-B6BC-BD7B85B95EE9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92581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Image 1: Leaf Horn.</a:t>
            </a:r>
          </a:p>
          <a:p>
            <a:r>
              <a:rPr lang="en-GB" dirty="0"/>
              <a:t>Image 2: Rowan leaves laid around a hole.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4D4ECF-F432-408A-B6BC-BD7B85B95EE9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9487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5CC968-B8A2-4985-800C-5EDD422F78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2B8D97-FF32-4674-9905-47EA108264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ABC262-429F-4302-BC19-A291103F8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8D732-B810-4FFA-A325-3E36B4C51041}" type="datetimeFigureOut">
              <a:rPr lang="en-GB" smtClean="0"/>
              <a:t>12/06/2020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78C82C-D839-4DFD-AB9C-564D1E4E5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37C338-07C7-43DF-825A-737B8A464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47B32-82E2-4F3B-8BA4-5CCC799069F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2289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D1623F-C272-450F-8C19-3182E9E27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AC781D-1DCA-49D9-A083-9DEF5F1D4F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1D2B9E-B838-44BF-9BB2-CC4641C53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8D732-B810-4FFA-A325-3E36B4C51041}" type="datetimeFigureOut">
              <a:rPr lang="en-GB" smtClean="0"/>
              <a:t>12/06/2020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FF1C90-7A01-44DB-BD06-9CABF02E2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7630EF-1A11-4861-97AC-27AC11A94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47B32-82E2-4F3B-8BA4-5CCC799069F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333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161A1CC-7149-421A-93D5-2E4FA0EE0B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830B07-D0AE-4866-900E-EB38B7EAE2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139E0E-0028-4328-95C6-5EC5E99EC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8D732-B810-4FFA-A325-3E36B4C51041}" type="datetimeFigureOut">
              <a:rPr lang="en-GB" smtClean="0"/>
              <a:t>12/06/2020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B7D0C6-C3CD-47D5-AD1B-54E04D8C2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294F0E-188B-4812-A97B-0045DBEE7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47B32-82E2-4F3B-8BA4-5CCC799069F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2752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84573-6D35-43FF-8626-0D4899F91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A9B746-270E-4CE2-A644-CEE01D86CD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26D16E-1C82-41A7-B1ED-87EBEAB06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8D732-B810-4FFA-A325-3E36B4C51041}" type="datetimeFigureOut">
              <a:rPr lang="en-GB" smtClean="0"/>
              <a:t>12/06/2020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13C6D7-DE70-4AA2-8C22-D0DBB061F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11DBBB-67D9-429D-AB98-5FA90E166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47B32-82E2-4F3B-8BA4-5CCC799069F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2020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CC2B5-9DEE-4A81-AADA-21326D336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7DD5D7-06A2-4AC9-AA96-98A9DE1304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D2369E-836A-4C93-94EA-CF9B54CD5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8D732-B810-4FFA-A325-3E36B4C51041}" type="datetimeFigureOut">
              <a:rPr lang="en-GB" smtClean="0"/>
              <a:t>12/06/2020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1C52AD-5733-47F5-96CD-6FE522519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B7C9A6-2D15-414E-A4FE-00D179446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47B32-82E2-4F3B-8BA4-5CCC799069F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4084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011A27-74C7-4A1F-B77A-5CD3EFDE8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BAD061-B942-482F-8DDA-AD1C437D21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90A745-8815-4D8C-98E9-2425B1AA5B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584CAA-30C2-4235-8882-6844B4BD9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8D732-B810-4FFA-A325-3E36B4C51041}" type="datetimeFigureOut">
              <a:rPr lang="en-GB" smtClean="0"/>
              <a:t>12/06/2020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423A59-D071-4CA3-B73A-D97AC819E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EDAD4E-B7B3-4B6C-B5B7-E84A3D2DF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47B32-82E2-4F3B-8BA4-5CCC799069F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6817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F21E5D-7000-4B47-AAB5-E5B39AABA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D3508B-2553-44F5-954A-ADCD8BE905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E3B9CC-A580-43E3-BC2E-9A97259F43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CB0EA2-8FB0-41E3-8CA9-64D5740938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9E6476B-17D9-415B-A976-AE1EE7F9AA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19EA7DD-9388-464C-BC5A-173D9871F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8D732-B810-4FFA-A325-3E36B4C51041}" type="datetimeFigureOut">
              <a:rPr lang="en-GB" smtClean="0"/>
              <a:t>12/06/2020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1B00CB-CFBE-4A2A-A9DB-87DA2CDA6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E13B66E-F8A5-4B5A-AEE7-098DCB552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47B32-82E2-4F3B-8BA4-5CCC799069F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6634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B5702-F218-4463-9AD0-12D6D8A5F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B1DA5F-9E70-4396-8E99-9471DA678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8D732-B810-4FFA-A325-3E36B4C51041}" type="datetimeFigureOut">
              <a:rPr lang="en-GB" smtClean="0"/>
              <a:t>12/06/2020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932A35-E821-4CA4-A893-93A9F2F2F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50B863-4898-44F5-BCC8-049EA96EC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47B32-82E2-4F3B-8BA4-5CCC799069F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6458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60312A-1DDC-430C-8644-D3AC5F96D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8D732-B810-4FFA-A325-3E36B4C51041}" type="datetimeFigureOut">
              <a:rPr lang="en-GB" smtClean="0"/>
              <a:t>12/06/2020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963245-2FF3-4602-8B79-FF9F6CD46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BB56D0-C25F-45D3-B657-5240BD26D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47B32-82E2-4F3B-8BA4-5CCC799069F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37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E4676-C979-4A02-8635-08CCBD324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E71C2E-9081-4AEC-BD1B-8131D351D1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5F9B2A-3EA7-4C1C-81E7-F2D2AEB0C6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751097-F6F5-487D-81F0-EC3F05E39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8D732-B810-4FFA-A325-3E36B4C51041}" type="datetimeFigureOut">
              <a:rPr lang="en-GB" smtClean="0"/>
              <a:t>12/06/2020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5F570E-E543-4A07-B81E-808744042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D1D864-9431-463F-8C6F-BCCC6D807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47B32-82E2-4F3B-8BA4-5CCC799069F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0501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25E5A-0FAC-49DE-9BD7-D4C6D30E7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8901C89-4291-4801-B8C2-11964FBD32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B924C4-9207-4001-BE6E-0517294F9D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24E6E8-F803-4743-89B1-7CD1ADA06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8D732-B810-4FFA-A325-3E36B4C51041}" type="datetimeFigureOut">
              <a:rPr lang="en-GB" smtClean="0"/>
              <a:t>12/06/2020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8B8D7D-0EDA-4EB1-B019-E9C822D11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491336-B0CF-47EA-94E3-A393547DD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47B32-82E2-4F3B-8BA4-5CCC799069F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9917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5AA6843-F267-4912-B2DE-27646A15E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A962CB-E38F-4194-A190-F8047C8D86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484B8A-041E-4B1C-AE14-F967758D51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B8D732-B810-4FFA-A325-3E36B4C51041}" type="datetimeFigureOut">
              <a:rPr lang="en-GB" smtClean="0"/>
              <a:t>12/06/2020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969971-E8ED-47E3-8C32-3E62EA929C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63F96B-976C-45EB-AE85-0E9142FAF6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347B32-82E2-4F3B-8BA4-5CCC799069F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7746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hyperlink" Target="http://pngimg.com/download/36204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1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Folded Corner 3">
            <a:extLst>
              <a:ext uri="{FF2B5EF4-FFF2-40B4-BE49-F238E27FC236}">
                <a16:creationId xmlns:a16="http://schemas.microsoft.com/office/drawing/2014/main" id="{3BEC3CD9-080B-481F-98EC-37951F20EC5C}"/>
              </a:ext>
            </a:extLst>
          </p:cNvPr>
          <p:cNvSpPr/>
          <p:nvPr/>
        </p:nvSpPr>
        <p:spPr>
          <a:xfrm>
            <a:off x="177210" y="190500"/>
            <a:ext cx="11837582" cy="6477000"/>
          </a:xfrm>
          <a:prstGeom prst="foldedCorner">
            <a:avLst>
              <a:gd name="adj" fmla="val 9116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Rectangle: Folded Corner 4">
            <a:extLst>
              <a:ext uri="{FF2B5EF4-FFF2-40B4-BE49-F238E27FC236}">
                <a16:creationId xmlns:a16="http://schemas.microsoft.com/office/drawing/2014/main" id="{5A418C18-F899-441F-A501-13EF6F050B42}"/>
              </a:ext>
            </a:extLst>
          </p:cNvPr>
          <p:cNvSpPr/>
          <p:nvPr/>
        </p:nvSpPr>
        <p:spPr>
          <a:xfrm>
            <a:off x="279400" y="277776"/>
            <a:ext cx="11633200" cy="6302448"/>
          </a:xfrm>
          <a:prstGeom prst="foldedCorner">
            <a:avLst>
              <a:gd name="adj" fmla="val 8569"/>
            </a:avLst>
          </a:prstGeom>
          <a:ln>
            <a:solidFill>
              <a:srgbClr val="00B0F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092708-9A81-49C5-9220-8803FDCB78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4504" y="3262267"/>
            <a:ext cx="2022992" cy="202299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32FF94F-9050-4BCD-98AC-946B50A7C492}"/>
              </a:ext>
            </a:extLst>
          </p:cNvPr>
          <p:cNvSpPr/>
          <p:nvPr/>
        </p:nvSpPr>
        <p:spPr>
          <a:xfrm>
            <a:off x="1452705" y="694823"/>
            <a:ext cx="9019118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Home</a:t>
            </a:r>
            <a:r>
              <a:rPr lang="en-US" sz="7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Learning Pack</a:t>
            </a:r>
          </a:p>
          <a:p>
            <a:pPr algn="ctr"/>
            <a:r>
              <a:rPr lang="en-US" sz="72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Key Stage 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804DD08-371D-4A4A-B3F9-AC8C3E25E832}"/>
              </a:ext>
            </a:extLst>
          </p:cNvPr>
          <p:cNvSpPr txBox="1"/>
          <p:nvPr/>
        </p:nvSpPr>
        <p:spPr>
          <a:xfrm>
            <a:off x="3657600" y="5654366"/>
            <a:ext cx="61932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Key Stage 1 Art – Andy Goldsworthy</a:t>
            </a:r>
          </a:p>
          <a:p>
            <a:r>
              <a:rPr lang="en-GB" dirty="0"/>
              <a:t>Lesson 3: Selecting materials to make spirals or circles.</a:t>
            </a:r>
          </a:p>
        </p:txBody>
      </p:sp>
    </p:spTree>
    <p:extLst>
      <p:ext uri="{BB962C8B-B14F-4D97-AF65-F5344CB8AC3E}">
        <p14:creationId xmlns:p14="http://schemas.microsoft.com/office/powerpoint/2010/main" val="25671146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Folded Corner 3">
            <a:extLst>
              <a:ext uri="{FF2B5EF4-FFF2-40B4-BE49-F238E27FC236}">
                <a16:creationId xmlns:a16="http://schemas.microsoft.com/office/drawing/2014/main" id="{E8575D38-8F08-414A-B9CA-D3FA1327BB81}"/>
              </a:ext>
            </a:extLst>
          </p:cNvPr>
          <p:cNvSpPr/>
          <p:nvPr/>
        </p:nvSpPr>
        <p:spPr>
          <a:xfrm>
            <a:off x="177210" y="190500"/>
            <a:ext cx="11837582" cy="6477000"/>
          </a:xfrm>
          <a:prstGeom prst="foldedCorner">
            <a:avLst>
              <a:gd name="adj" fmla="val 9116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Rectangle: Folded Corner 4">
            <a:extLst>
              <a:ext uri="{FF2B5EF4-FFF2-40B4-BE49-F238E27FC236}">
                <a16:creationId xmlns:a16="http://schemas.microsoft.com/office/drawing/2014/main" id="{DCAC56D5-F249-4A88-BC07-216BA9F16704}"/>
              </a:ext>
            </a:extLst>
          </p:cNvPr>
          <p:cNvSpPr/>
          <p:nvPr/>
        </p:nvSpPr>
        <p:spPr>
          <a:xfrm>
            <a:off x="279400" y="277776"/>
            <a:ext cx="11633200" cy="6302448"/>
          </a:xfrm>
          <a:prstGeom prst="foldedCorner">
            <a:avLst>
              <a:gd name="adj" fmla="val 8569"/>
            </a:avLst>
          </a:prstGeom>
          <a:ln>
            <a:solidFill>
              <a:srgbClr val="00B0F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D36431-4BD3-4E21-B13E-6540C377B2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724" y="351287"/>
            <a:ext cx="401896" cy="40189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350037C-644C-46CD-8919-E3D4E4F8C22E}"/>
              </a:ext>
            </a:extLst>
          </p:cNvPr>
          <p:cNvSpPr txBox="1"/>
          <p:nvPr/>
        </p:nvSpPr>
        <p:spPr>
          <a:xfrm>
            <a:off x="848810" y="455174"/>
            <a:ext cx="9676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Today can you use materials to create spirals and circles?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D314E8B-8AD2-4794-85ED-4B0BBF8D99A7}"/>
              </a:ext>
            </a:extLst>
          </p:cNvPr>
          <p:cNvSpPr/>
          <p:nvPr/>
        </p:nvSpPr>
        <p:spPr>
          <a:xfrm>
            <a:off x="545672" y="4005679"/>
            <a:ext cx="690009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What materials can you see?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8D9A81C-58D0-4A53-B66D-BE36C5F74D44}"/>
              </a:ext>
            </a:extLst>
          </p:cNvPr>
          <p:cNvSpPr/>
          <p:nvPr/>
        </p:nvSpPr>
        <p:spPr>
          <a:xfrm>
            <a:off x="2107925" y="4852636"/>
            <a:ext cx="641367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What colours can you see?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BD9D053-E705-4A6C-844B-BCB34DE345A9}"/>
              </a:ext>
            </a:extLst>
          </p:cNvPr>
          <p:cNvSpPr/>
          <p:nvPr/>
        </p:nvSpPr>
        <p:spPr>
          <a:xfrm>
            <a:off x="3724870" y="5715145"/>
            <a:ext cx="633353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What shapes can you see?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1568365A-93B5-47EC-8EE7-7B70151D91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7810" y="455174"/>
            <a:ext cx="1181996" cy="1051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Andy Goldsworthy Most Famous Works">
            <a:extLst>
              <a:ext uri="{FF2B5EF4-FFF2-40B4-BE49-F238E27FC236}">
                <a16:creationId xmlns:a16="http://schemas.microsoft.com/office/drawing/2014/main" id="{A7AB8669-D244-42DA-A863-C9073CB14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819" y="1117465"/>
            <a:ext cx="2924188" cy="3089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5317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Folded Corner 3">
            <a:extLst>
              <a:ext uri="{FF2B5EF4-FFF2-40B4-BE49-F238E27FC236}">
                <a16:creationId xmlns:a16="http://schemas.microsoft.com/office/drawing/2014/main" id="{E8575D38-8F08-414A-B9CA-D3FA1327BB81}"/>
              </a:ext>
            </a:extLst>
          </p:cNvPr>
          <p:cNvSpPr/>
          <p:nvPr/>
        </p:nvSpPr>
        <p:spPr>
          <a:xfrm>
            <a:off x="177210" y="190500"/>
            <a:ext cx="11837582" cy="6477000"/>
          </a:xfrm>
          <a:prstGeom prst="foldedCorner">
            <a:avLst>
              <a:gd name="adj" fmla="val 9116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Rectangle: Folded Corner 4">
            <a:extLst>
              <a:ext uri="{FF2B5EF4-FFF2-40B4-BE49-F238E27FC236}">
                <a16:creationId xmlns:a16="http://schemas.microsoft.com/office/drawing/2014/main" id="{DCAC56D5-F249-4A88-BC07-216BA9F16704}"/>
              </a:ext>
            </a:extLst>
          </p:cNvPr>
          <p:cNvSpPr/>
          <p:nvPr/>
        </p:nvSpPr>
        <p:spPr>
          <a:xfrm>
            <a:off x="279400" y="277776"/>
            <a:ext cx="11633200" cy="6302448"/>
          </a:xfrm>
          <a:prstGeom prst="foldedCorner">
            <a:avLst>
              <a:gd name="adj" fmla="val 8569"/>
            </a:avLst>
          </a:prstGeom>
          <a:ln>
            <a:solidFill>
              <a:srgbClr val="00B0F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D36431-4BD3-4E21-B13E-6540C377B2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724" y="351287"/>
            <a:ext cx="401896" cy="40189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350037C-644C-46CD-8919-E3D4E4F8C22E}"/>
              </a:ext>
            </a:extLst>
          </p:cNvPr>
          <p:cNvSpPr txBox="1"/>
          <p:nvPr/>
        </p:nvSpPr>
        <p:spPr>
          <a:xfrm>
            <a:off x="2426936" y="568517"/>
            <a:ext cx="6425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5B9104D-245E-40FA-A519-2FB843B225FD}"/>
              </a:ext>
            </a:extLst>
          </p:cNvPr>
          <p:cNvSpPr/>
          <p:nvPr/>
        </p:nvSpPr>
        <p:spPr>
          <a:xfrm>
            <a:off x="2053035" y="4198056"/>
            <a:ext cx="690009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What materials can you see?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84FFFAA-BD7F-4E49-B3FF-9142A7F0869B}"/>
              </a:ext>
            </a:extLst>
          </p:cNvPr>
          <p:cNvSpPr/>
          <p:nvPr/>
        </p:nvSpPr>
        <p:spPr>
          <a:xfrm>
            <a:off x="3387146" y="4947950"/>
            <a:ext cx="641368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What colours can you see?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F82DB4-1F49-483D-8FFC-661F3EC77D45}"/>
              </a:ext>
            </a:extLst>
          </p:cNvPr>
          <p:cNvSpPr/>
          <p:nvPr/>
        </p:nvSpPr>
        <p:spPr>
          <a:xfrm>
            <a:off x="4940100" y="5710876"/>
            <a:ext cx="633353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What shapes can you see?</a:t>
            </a:r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7CEA3DFC-FF31-4E13-BFC9-95AB0D60DC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7810" y="455174"/>
            <a:ext cx="1181996" cy="1051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See the source image">
            <a:extLst>
              <a:ext uri="{FF2B5EF4-FFF2-40B4-BE49-F238E27FC236}">
                <a16:creationId xmlns:a16="http://schemas.microsoft.com/office/drawing/2014/main" id="{E69685AE-5BE9-430D-94D9-A3995B3CF7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29" y="380428"/>
            <a:ext cx="5090171" cy="3817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4046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Folded Corner 3">
            <a:extLst>
              <a:ext uri="{FF2B5EF4-FFF2-40B4-BE49-F238E27FC236}">
                <a16:creationId xmlns:a16="http://schemas.microsoft.com/office/drawing/2014/main" id="{E8575D38-8F08-414A-B9CA-D3FA1327BB81}"/>
              </a:ext>
            </a:extLst>
          </p:cNvPr>
          <p:cNvSpPr/>
          <p:nvPr/>
        </p:nvSpPr>
        <p:spPr>
          <a:xfrm>
            <a:off x="177210" y="190500"/>
            <a:ext cx="11837582" cy="6477000"/>
          </a:xfrm>
          <a:prstGeom prst="foldedCorner">
            <a:avLst>
              <a:gd name="adj" fmla="val 9116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Rectangle: Folded Corner 4">
            <a:extLst>
              <a:ext uri="{FF2B5EF4-FFF2-40B4-BE49-F238E27FC236}">
                <a16:creationId xmlns:a16="http://schemas.microsoft.com/office/drawing/2014/main" id="{DCAC56D5-F249-4A88-BC07-216BA9F16704}"/>
              </a:ext>
            </a:extLst>
          </p:cNvPr>
          <p:cNvSpPr/>
          <p:nvPr/>
        </p:nvSpPr>
        <p:spPr>
          <a:xfrm>
            <a:off x="279400" y="277776"/>
            <a:ext cx="11633200" cy="6302448"/>
          </a:xfrm>
          <a:prstGeom prst="foldedCorner">
            <a:avLst>
              <a:gd name="adj" fmla="val 8569"/>
            </a:avLst>
          </a:prstGeom>
          <a:ln>
            <a:solidFill>
              <a:srgbClr val="00B0F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D36431-4BD3-4E21-B13E-6540C377B2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724" y="351287"/>
            <a:ext cx="401896" cy="40189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350037C-644C-46CD-8919-E3D4E4F8C22E}"/>
              </a:ext>
            </a:extLst>
          </p:cNvPr>
          <p:cNvSpPr txBox="1"/>
          <p:nvPr/>
        </p:nvSpPr>
        <p:spPr>
          <a:xfrm>
            <a:off x="2426936" y="568517"/>
            <a:ext cx="6425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E1A0C8-0FB1-487A-BC5E-DC766AA987AA}"/>
              </a:ext>
            </a:extLst>
          </p:cNvPr>
          <p:cNvSpPr txBox="1"/>
          <p:nvPr/>
        </p:nvSpPr>
        <p:spPr>
          <a:xfrm>
            <a:off x="621437" y="1427511"/>
            <a:ext cx="568212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Andy Goldsworthy often uses circles, spirals and curved lines in his work.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How would you describe how this land art has been created?</a:t>
            </a:r>
          </a:p>
          <a:p>
            <a:r>
              <a:rPr lang="en-GB" sz="2800" dirty="0">
                <a:latin typeface="Comic Sans MS" panose="030F0702030302020204" pitchFamily="66" charset="0"/>
              </a:rPr>
              <a:t>Are all the stones the same size and shape?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7CF8136B-7EDE-4C9A-9ACF-8B08F657B5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538" y="454003"/>
            <a:ext cx="854571" cy="797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>
            <a:extLst>
              <a:ext uri="{FF2B5EF4-FFF2-40B4-BE49-F238E27FC236}">
                <a16:creationId xmlns:a16="http://schemas.microsoft.com/office/drawing/2014/main" id="{345FD767-6255-4513-B30A-D13FDAD5B8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781" y="2883036"/>
            <a:ext cx="1181996" cy="1051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B276CF27-78DC-45BD-95FF-DAFFE717F0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8540" y="528565"/>
            <a:ext cx="4568728" cy="5760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53977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Folded Corner 3">
            <a:extLst>
              <a:ext uri="{FF2B5EF4-FFF2-40B4-BE49-F238E27FC236}">
                <a16:creationId xmlns:a16="http://schemas.microsoft.com/office/drawing/2014/main" id="{E8575D38-8F08-414A-B9CA-D3FA1327BB81}"/>
              </a:ext>
            </a:extLst>
          </p:cNvPr>
          <p:cNvSpPr/>
          <p:nvPr/>
        </p:nvSpPr>
        <p:spPr>
          <a:xfrm>
            <a:off x="177210" y="190500"/>
            <a:ext cx="11837582" cy="6477000"/>
          </a:xfrm>
          <a:prstGeom prst="foldedCorner">
            <a:avLst>
              <a:gd name="adj" fmla="val 9116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Rectangle: Folded Corner 4">
            <a:extLst>
              <a:ext uri="{FF2B5EF4-FFF2-40B4-BE49-F238E27FC236}">
                <a16:creationId xmlns:a16="http://schemas.microsoft.com/office/drawing/2014/main" id="{DCAC56D5-F249-4A88-BC07-216BA9F16704}"/>
              </a:ext>
            </a:extLst>
          </p:cNvPr>
          <p:cNvSpPr/>
          <p:nvPr/>
        </p:nvSpPr>
        <p:spPr>
          <a:xfrm>
            <a:off x="279400" y="277776"/>
            <a:ext cx="11633200" cy="6302448"/>
          </a:xfrm>
          <a:prstGeom prst="foldedCorner">
            <a:avLst>
              <a:gd name="adj" fmla="val 8569"/>
            </a:avLst>
          </a:prstGeom>
          <a:ln>
            <a:solidFill>
              <a:srgbClr val="00B0F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D36431-4BD3-4E21-B13E-6540C377B2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724" y="351287"/>
            <a:ext cx="401896" cy="40189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350037C-644C-46CD-8919-E3D4E4F8C22E}"/>
              </a:ext>
            </a:extLst>
          </p:cNvPr>
          <p:cNvSpPr txBox="1"/>
          <p:nvPr/>
        </p:nvSpPr>
        <p:spPr>
          <a:xfrm>
            <a:off x="2426936" y="568517"/>
            <a:ext cx="6425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73E8C20-DEF9-43E5-827A-D6709C7F82B2}"/>
              </a:ext>
            </a:extLst>
          </p:cNvPr>
          <p:cNvSpPr/>
          <p:nvPr/>
        </p:nvSpPr>
        <p:spPr>
          <a:xfrm>
            <a:off x="2324205" y="516220"/>
            <a:ext cx="518430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What did you notice?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1B6AF24-3DAE-4A4B-B629-30A870BC017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378962" y="596799"/>
            <a:ext cx="1645909" cy="1034211"/>
          </a:xfrm>
          <a:prstGeom prst="rect">
            <a:avLst/>
          </a:prstGeom>
        </p:spPr>
      </p:pic>
      <p:pic>
        <p:nvPicPr>
          <p:cNvPr id="22" name="Picture 2">
            <a:extLst>
              <a:ext uri="{FF2B5EF4-FFF2-40B4-BE49-F238E27FC236}">
                <a16:creationId xmlns:a16="http://schemas.microsoft.com/office/drawing/2014/main" id="{8873761B-D1C7-4B60-923C-9DBBA5008B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32" y="1876521"/>
            <a:ext cx="3180891" cy="4010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0A853900-DBDC-469F-86D4-95E93A2E9DFE}"/>
              </a:ext>
            </a:extLst>
          </p:cNvPr>
          <p:cNvSpPr txBox="1"/>
          <p:nvPr/>
        </p:nvSpPr>
        <p:spPr>
          <a:xfrm>
            <a:off x="3895413" y="1690802"/>
            <a:ext cx="791101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The stones are smaller in the centre of the spiral. This gives the impression of the spiral disappearing into the sand.</a:t>
            </a:r>
          </a:p>
          <a:p>
            <a:r>
              <a:rPr lang="en-GB" sz="2800" dirty="0">
                <a:latin typeface="Comic Sans MS" panose="030F0702030302020204" pitchFamily="66" charset="0"/>
              </a:rPr>
              <a:t>Most of the stones are oval shaped but a few are almost triangular shaped. 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Can you spot these stones?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Do you think the stones in the centre have been spilt in two?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66594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Folded Corner 3">
            <a:extLst>
              <a:ext uri="{FF2B5EF4-FFF2-40B4-BE49-F238E27FC236}">
                <a16:creationId xmlns:a16="http://schemas.microsoft.com/office/drawing/2014/main" id="{E8575D38-8F08-414A-B9CA-D3FA1327BB81}"/>
              </a:ext>
            </a:extLst>
          </p:cNvPr>
          <p:cNvSpPr/>
          <p:nvPr/>
        </p:nvSpPr>
        <p:spPr>
          <a:xfrm>
            <a:off x="177210" y="190500"/>
            <a:ext cx="11837582" cy="6477000"/>
          </a:xfrm>
          <a:prstGeom prst="foldedCorner">
            <a:avLst>
              <a:gd name="adj" fmla="val 9116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Rectangle: Folded Corner 4">
            <a:extLst>
              <a:ext uri="{FF2B5EF4-FFF2-40B4-BE49-F238E27FC236}">
                <a16:creationId xmlns:a16="http://schemas.microsoft.com/office/drawing/2014/main" id="{DCAC56D5-F249-4A88-BC07-216BA9F16704}"/>
              </a:ext>
            </a:extLst>
          </p:cNvPr>
          <p:cNvSpPr/>
          <p:nvPr/>
        </p:nvSpPr>
        <p:spPr>
          <a:xfrm>
            <a:off x="381590" y="277776"/>
            <a:ext cx="11633200" cy="6302448"/>
          </a:xfrm>
          <a:prstGeom prst="foldedCorner">
            <a:avLst>
              <a:gd name="adj" fmla="val 8569"/>
            </a:avLst>
          </a:prstGeom>
          <a:ln>
            <a:solidFill>
              <a:srgbClr val="00B0F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D36431-4BD3-4E21-B13E-6540C377B2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724" y="351287"/>
            <a:ext cx="401896" cy="40189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350037C-644C-46CD-8919-E3D4E4F8C22E}"/>
              </a:ext>
            </a:extLst>
          </p:cNvPr>
          <p:cNvSpPr txBox="1"/>
          <p:nvPr/>
        </p:nvSpPr>
        <p:spPr>
          <a:xfrm>
            <a:off x="2426936" y="568517"/>
            <a:ext cx="6425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5B2BC63-E5BB-41DF-AAF2-5134A884ED31}"/>
              </a:ext>
            </a:extLst>
          </p:cNvPr>
          <p:cNvSpPr/>
          <p:nvPr/>
        </p:nvSpPr>
        <p:spPr>
          <a:xfrm>
            <a:off x="381588" y="905830"/>
            <a:ext cx="11633200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Now go outside and see if you can create your own spiral or circle </a:t>
            </a:r>
          </a:p>
          <a:p>
            <a:pPr algn="ctr"/>
            <a:r>
              <a:rPr lang="en-US" sz="28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using natural materials.</a:t>
            </a:r>
          </a:p>
          <a:p>
            <a:pPr algn="ctr"/>
            <a:r>
              <a:rPr lang="en-US" sz="28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B050"/>
                </a:solidFill>
              </a:rPr>
              <a:t>Where does your spiral or circle start and stop? </a:t>
            </a:r>
          </a:p>
          <a:p>
            <a:pPr algn="ctr"/>
            <a:r>
              <a:rPr lang="en-US" sz="28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</a:rPr>
              <a:t>Does it fit around other land features such as trees or plants?</a:t>
            </a:r>
          </a:p>
          <a:p>
            <a:pPr algn="ctr"/>
            <a:r>
              <a:rPr lang="en-US" sz="28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</a:rPr>
              <a:t>Can you create a pattern in your spiral or circle ?</a:t>
            </a:r>
          </a:p>
          <a:p>
            <a:pPr algn="ctr"/>
            <a:r>
              <a:rPr lang="en-US" sz="2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Can you make your spiral or circle 3-dimentional ?</a:t>
            </a:r>
            <a:endParaRPr lang="en-US" sz="28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A9E7519-91A3-46C7-8148-C346E57B0E59}"/>
              </a:ext>
            </a:extLst>
          </p:cNvPr>
          <p:cNvSpPr/>
          <p:nvPr/>
        </p:nvSpPr>
        <p:spPr>
          <a:xfrm>
            <a:off x="1485005" y="5626117"/>
            <a:ext cx="8309840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Don’t forget to take a photograph of your spiral or circle</a:t>
            </a:r>
          </a:p>
          <a:p>
            <a:pPr algn="ctr"/>
            <a:r>
              <a:rPr lang="en-US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 keep as a record of your work.</a:t>
            </a:r>
          </a:p>
        </p:txBody>
      </p:sp>
      <p:pic>
        <p:nvPicPr>
          <p:cNvPr id="6148" name="Picture 4">
            <a:extLst>
              <a:ext uri="{FF2B5EF4-FFF2-40B4-BE49-F238E27FC236}">
                <a16:creationId xmlns:a16="http://schemas.microsoft.com/office/drawing/2014/main" id="{C3414802-EFE2-40BB-892D-E7F177F20C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214" y="277776"/>
            <a:ext cx="1798721" cy="718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4523840C-0244-43AD-81F1-B15D855363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279" y="3621472"/>
            <a:ext cx="1726111" cy="1726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Image result for Spiral land art">
            <a:extLst>
              <a:ext uri="{FF2B5EF4-FFF2-40B4-BE49-F238E27FC236}">
                <a16:creationId xmlns:a16="http://schemas.microsoft.com/office/drawing/2014/main" id="{3FE0DDF1-63F1-4325-9759-B8D3970C40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7590" y="3846615"/>
            <a:ext cx="1876232" cy="1407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Image result for Andy Goldsworthy Spiral Artwork">
            <a:extLst>
              <a:ext uri="{FF2B5EF4-FFF2-40B4-BE49-F238E27FC236}">
                <a16:creationId xmlns:a16="http://schemas.microsoft.com/office/drawing/2014/main" id="{D48E3AF8-52A7-4568-9521-45870DB44E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374" y="3793799"/>
            <a:ext cx="1646354" cy="1543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Image result for Andy Goldsworthy Spiral Artwork">
            <a:extLst>
              <a:ext uri="{FF2B5EF4-FFF2-40B4-BE49-F238E27FC236}">
                <a16:creationId xmlns:a16="http://schemas.microsoft.com/office/drawing/2014/main" id="{F85B30BA-40FD-449E-8540-6244BAEF25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4964" y="3707071"/>
            <a:ext cx="1762125" cy="169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Andy Goldsworthy Spiral Artwork">
            <a:extLst>
              <a:ext uri="{FF2B5EF4-FFF2-40B4-BE49-F238E27FC236}">
                <a16:creationId xmlns:a16="http://schemas.microsoft.com/office/drawing/2014/main" id="{EBA12FA8-50C1-406A-BEA7-925321568A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9672" y="3793799"/>
            <a:ext cx="2290815" cy="1543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97282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Folded Corner 3">
            <a:extLst>
              <a:ext uri="{FF2B5EF4-FFF2-40B4-BE49-F238E27FC236}">
                <a16:creationId xmlns:a16="http://schemas.microsoft.com/office/drawing/2014/main" id="{E8575D38-8F08-414A-B9CA-D3FA1327BB81}"/>
              </a:ext>
            </a:extLst>
          </p:cNvPr>
          <p:cNvSpPr/>
          <p:nvPr/>
        </p:nvSpPr>
        <p:spPr>
          <a:xfrm>
            <a:off x="177210" y="190500"/>
            <a:ext cx="11837582" cy="6477000"/>
          </a:xfrm>
          <a:prstGeom prst="foldedCorner">
            <a:avLst>
              <a:gd name="adj" fmla="val 9116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Rectangle: Folded Corner 4">
            <a:extLst>
              <a:ext uri="{FF2B5EF4-FFF2-40B4-BE49-F238E27FC236}">
                <a16:creationId xmlns:a16="http://schemas.microsoft.com/office/drawing/2014/main" id="{DCAC56D5-F249-4A88-BC07-216BA9F16704}"/>
              </a:ext>
            </a:extLst>
          </p:cNvPr>
          <p:cNvSpPr/>
          <p:nvPr/>
        </p:nvSpPr>
        <p:spPr>
          <a:xfrm>
            <a:off x="279400" y="277776"/>
            <a:ext cx="11633200" cy="6302448"/>
          </a:xfrm>
          <a:prstGeom prst="foldedCorner">
            <a:avLst>
              <a:gd name="adj" fmla="val 8569"/>
            </a:avLst>
          </a:prstGeom>
          <a:ln>
            <a:solidFill>
              <a:srgbClr val="00B0F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D36431-4BD3-4E21-B13E-6540C377B2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724" y="351287"/>
            <a:ext cx="401896" cy="40189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350037C-644C-46CD-8919-E3D4E4F8C22E}"/>
              </a:ext>
            </a:extLst>
          </p:cNvPr>
          <p:cNvSpPr txBox="1"/>
          <p:nvPr/>
        </p:nvSpPr>
        <p:spPr>
          <a:xfrm>
            <a:off x="2426936" y="568517"/>
            <a:ext cx="6425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4DECE6E-6591-4147-921B-F058A916C733}"/>
              </a:ext>
            </a:extLst>
          </p:cNvPr>
          <p:cNvSpPr/>
          <p:nvPr/>
        </p:nvSpPr>
        <p:spPr>
          <a:xfrm>
            <a:off x="6900948" y="1714741"/>
            <a:ext cx="4240414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What do think has happened to this sculpture?</a:t>
            </a:r>
          </a:p>
          <a:p>
            <a:pPr algn="ctr"/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Look closely at the center. </a:t>
            </a:r>
          </a:p>
          <a:p>
            <a:pPr algn="ctr"/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What can you see?</a:t>
            </a:r>
          </a:p>
          <a:p>
            <a:pPr algn="ctr"/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126" name="Picture 6">
            <a:extLst>
              <a:ext uri="{FF2B5EF4-FFF2-40B4-BE49-F238E27FC236}">
                <a16:creationId xmlns:a16="http://schemas.microsoft.com/office/drawing/2014/main" id="{75C33581-E194-4AA5-B7B4-B40FA73D37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10006" y="394872"/>
            <a:ext cx="931194" cy="1023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13938C6-968D-41B3-8116-0CF7BE4ACA01}"/>
              </a:ext>
            </a:extLst>
          </p:cNvPr>
          <p:cNvSpPr/>
          <p:nvPr/>
        </p:nvSpPr>
        <p:spPr>
          <a:xfrm>
            <a:off x="1495042" y="342563"/>
            <a:ext cx="433727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Chatter Challenge</a:t>
            </a:r>
          </a:p>
        </p:txBody>
      </p:sp>
      <p:pic>
        <p:nvPicPr>
          <p:cNvPr id="6146" name="Picture 2" descr="See the source image">
            <a:extLst>
              <a:ext uri="{FF2B5EF4-FFF2-40B4-BE49-F238E27FC236}">
                <a16:creationId xmlns:a16="http://schemas.microsoft.com/office/drawing/2014/main" id="{10DC1CD6-B80A-4C8D-A868-181782195C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20" y="1644116"/>
            <a:ext cx="5841456" cy="3890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38332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28B2CC260D6A749BC6D492EE5411E0C" ma:contentTypeVersion="12" ma:contentTypeDescription="Create a new document." ma:contentTypeScope="" ma:versionID="2873b3dd42d0a138b30570f7003237c8">
  <xsd:schema xmlns:xsd="http://www.w3.org/2001/XMLSchema" xmlns:xs="http://www.w3.org/2001/XMLSchema" xmlns:p="http://schemas.microsoft.com/office/2006/metadata/properties" xmlns:ns2="9eef1f94-f21b-48bc-b94e-28ebe8347199" xmlns:ns3="d6f2ca17-48fe-4a7f-9672-20d0b0ae109f" targetNamespace="http://schemas.microsoft.com/office/2006/metadata/properties" ma:root="true" ma:fieldsID="2cea231fd543be6049c16a1e87a4b66e" ns2:_="" ns3:_="">
    <xsd:import namespace="9eef1f94-f21b-48bc-b94e-28ebe8347199"/>
    <xsd:import namespace="d6f2ca17-48fe-4a7f-9672-20d0b0ae109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ef1f94-f21b-48bc-b94e-28ebe834719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f2ca17-48fe-4a7f-9672-20d0b0ae109f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9EA9212-239F-49F0-919B-7B47BFD73BB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E8EC80D-C0C6-4720-92FE-5FC400A66AA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eef1f94-f21b-48bc-b94e-28ebe8347199"/>
    <ds:schemaRef ds:uri="d6f2ca17-48fe-4a7f-9672-20d0b0ae109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7784292-6468-4E33-934D-D5B75D115B91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d6f2ca17-48fe-4a7f-9672-20d0b0ae109f"/>
    <ds:schemaRef ds:uri="9eef1f94-f21b-48bc-b94e-28ebe8347199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451</TotalTime>
  <Words>293</Words>
  <Application>Microsoft Office PowerPoint</Application>
  <PresentationFormat>Widescreen</PresentationFormat>
  <Paragraphs>42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Susan Slowther</dc:creator>
  <cp:lastModifiedBy>Stephen Aird</cp:lastModifiedBy>
  <cp:revision>27</cp:revision>
  <dcterms:created xsi:type="dcterms:W3CDTF">2020-05-31T16:00:50Z</dcterms:created>
  <dcterms:modified xsi:type="dcterms:W3CDTF">2020-06-12T07:19:42Z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0x010100028B2CC260D6A749BC6D492EE5411E0C</vt:lpwstr>
  </property>
</Properties>
</file>